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58" r:id="rId3"/>
    <p:sldId id="259" r:id="rId4"/>
    <p:sldId id="266" r:id="rId5"/>
    <p:sldId id="261" r:id="rId6"/>
    <p:sldId id="270" r:id="rId7"/>
    <p:sldId id="271" r:id="rId8"/>
    <p:sldId id="263" r:id="rId9"/>
    <p:sldId id="267" r:id="rId10"/>
    <p:sldId id="265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79" autoAdjust="0"/>
    <p:restoredTop sz="94607" autoAdjust="0"/>
  </p:normalViewPr>
  <p:slideViewPr>
    <p:cSldViewPr>
      <p:cViewPr>
        <p:scale>
          <a:sx n="82" d="100"/>
          <a:sy n="82" d="100"/>
        </p:scale>
        <p:origin x="-660" y="-2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9CF92-97D2-48D7-8CC4-4C739F4C83E8}" type="datetimeFigureOut">
              <a:rPr lang="en-US" smtClean="0"/>
              <a:pPr/>
              <a:t>2/5/2014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34D8CC-00E6-4EE9-80A4-2454C9D83A2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34D8CC-00E6-4EE9-80A4-2454C9D83A2D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34D8CC-00E6-4EE9-80A4-2454C9D83A2D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2/5/2014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Doel-1612i3\Desktop\Common_video-content\3.%20Synovial%20Joints.wmv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304800"/>
            <a:ext cx="5791200" cy="1325562"/>
          </a:xfrm>
          <a:blipFill>
            <a:blip r:embed="rId3" cstate="print"/>
            <a:tile tx="0" ty="0" sx="100000" sy="100000" flip="none" algn="tl"/>
          </a:blipFill>
          <a:effectLst>
            <a:glow rad="228600">
              <a:schemeClr val="accent5">
                <a:satMod val="175000"/>
                <a:alpha val="40000"/>
              </a:schemeClr>
            </a:glow>
            <a:reflection blurRad="6350" stA="52000" endA="300" endPos="35000" dir="5400000" sy="-100000" algn="bl" rotWithShape="0"/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>
            <a:noAutofit/>
            <a:sp3d extrusionH="57150">
              <a:bevelT w="38100" h="38100"/>
            </a:sp3d>
          </a:bodyPr>
          <a:lstStyle/>
          <a:p>
            <a:r>
              <a:rPr lang="bn-BD" sz="7200" b="1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7200" b="1" u="sng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Tulips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1676400" y="1600200"/>
            <a:ext cx="6034617" cy="45259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24000"/>
          </a:xfrm>
        </p:spPr>
        <p:style>
          <a:lnRef idx="0">
            <a:schemeClr val="accent3"/>
          </a:lnRef>
          <a:fillRef idx="1002">
            <a:schemeClr val="dk2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 prst="angle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bn-BD" sz="8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8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524000"/>
            <a:ext cx="4038600" cy="4525963"/>
          </a:xfrm>
          <a:noFill/>
        </p:spPr>
        <p:txBody>
          <a:bodyPr>
            <a:normAutofit fontScale="92500" lnSpcReduction="2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bn-BD" sz="6600" b="1" u="sng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</a:p>
          <a:p>
            <a:r>
              <a:rPr lang="bn-BD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ফরিদুল ইসলামল</a:t>
            </a:r>
          </a:p>
          <a:p>
            <a:r>
              <a:rPr lang="bn-BD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সহকারি শিক্ষক</a:t>
            </a:r>
          </a:p>
          <a:p>
            <a:r>
              <a:rPr lang="bn-BD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মুক্তিযোদ্ধা স্মৃতি বিদ্যানিকেতন</a:t>
            </a:r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নকলা,শেরপুর।</a:t>
            </a:r>
            <a:endParaRPr lang="en-US" sz="40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bn-BD" sz="6000" b="1" u="sng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শ্রেণি-নবম</a:t>
            </a:r>
          </a:p>
          <a:p>
            <a:r>
              <a:rPr lang="bn-BD" sz="39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বিষয়-জীব বিজ্ঞান</a:t>
            </a:r>
          </a:p>
          <a:p>
            <a:r>
              <a:rPr lang="bn-BD" sz="39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অধ্যায়-নবম</a:t>
            </a:r>
          </a:p>
          <a:p>
            <a:r>
              <a:rPr lang="bn-BD" sz="39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সাধারন পাঠ-দৃঢ়তা প্রদান ও চলন</a:t>
            </a:r>
          </a:p>
          <a:p>
            <a:r>
              <a:rPr lang="bn-BD" sz="36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বিশেষ পাঠ-মানব কঙ্কালের সাধারণ পরিচিতি।</a:t>
            </a:r>
          </a:p>
          <a:p>
            <a:endParaRPr lang="en-US" sz="39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>
            <a:off x="3429000" y="2057400"/>
            <a:ext cx="1981200" cy="1588"/>
          </a:xfrm>
          <a:prstGeom prst="line">
            <a:avLst/>
          </a:prstGeom>
          <a:ln w="57150">
            <a:solidFill>
              <a:srgbClr val="C0000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5400000">
            <a:off x="2590800" y="2057400"/>
            <a:ext cx="838200" cy="838200"/>
          </a:xfrm>
          <a:prstGeom prst="line">
            <a:avLst/>
          </a:prstGeom>
          <a:ln w="57150">
            <a:solidFill>
              <a:srgbClr val="C0000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16200000" flipH="1">
            <a:off x="5334000" y="2057400"/>
            <a:ext cx="762000" cy="762000"/>
          </a:xfrm>
          <a:prstGeom prst="line">
            <a:avLst/>
          </a:prstGeom>
          <a:ln w="57150">
            <a:solidFill>
              <a:srgbClr val="C0000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5400000" flipH="1" flipV="1">
            <a:off x="3656806" y="3658394"/>
            <a:ext cx="1588" cy="1588"/>
          </a:xfrm>
          <a:prstGeom prst="line">
            <a:avLst/>
          </a:prstGeom>
          <a:ln>
            <a:solidFill>
              <a:srgbClr val="C000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2590800" y="2819400"/>
            <a:ext cx="3581400" cy="76200"/>
          </a:xfrm>
          <a:prstGeom prst="line">
            <a:avLst/>
          </a:prstGeom>
          <a:ln w="57150">
            <a:solidFill>
              <a:srgbClr val="C0000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181600" y="2057400"/>
            <a:ext cx="228600" cy="1588"/>
          </a:xfrm>
          <a:prstGeom prst="line">
            <a:avLst/>
          </a:prstGeom>
          <a:ln>
            <a:solidFill>
              <a:srgbClr val="C0000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2667000" y="2895600"/>
            <a:ext cx="76200" cy="1588"/>
          </a:xfrm>
          <a:prstGeom prst="line">
            <a:avLst/>
          </a:prstGeom>
          <a:ln>
            <a:solidFill>
              <a:srgbClr val="C000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5400000">
            <a:off x="2286794" y="3656806"/>
            <a:ext cx="1524000" cy="1588"/>
          </a:xfrm>
          <a:prstGeom prst="line">
            <a:avLst/>
          </a:prstGeom>
          <a:ln w="57150">
            <a:solidFill>
              <a:srgbClr val="C00000"/>
            </a:solidFill>
          </a:ln>
          <a:effectLst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16200000" flipH="1">
            <a:off x="5143500" y="3543300"/>
            <a:ext cx="1524000" cy="76200"/>
          </a:xfrm>
          <a:prstGeom prst="line">
            <a:avLst/>
          </a:prstGeom>
          <a:ln w="57150">
            <a:solidFill>
              <a:srgbClr val="C00000"/>
            </a:solidFill>
          </a:ln>
          <a:effectLst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2971800" y="4343400"/>
            <a:ext cx="3048000" cy="76200"/>
          </a:xfrm>
          <a:prstGeom prst="line">
            <a:avLst/>
          </a:prstGeom>
          <a:ln w="57150">
            <a:solidFill>
              <a:srgbClr val="C0000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5410200" y="2057400"/>
            <a:ext cx="1600200" cy="762000"/>
          </a:xfrm>
          <a:prstGeom prst="line">
            <a:avLst/>
          </a:prstGeom>
          <a:ln w="57150">
            <a:solidFill>
              <a:srgbClr val="C0000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6172200" y="2819400"/>
            <a:ext cx="838200" cy="1588"/>
          </a:xfrm>
          <a:prstGeom prst="line">
            <a:avLst/>
          </a:prstGeom>
          <a:ln w="57150">
            <a:solidFill>
              <a:srgbClr val="C00000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rot="5400000">
            <a:off x="6247606" y="3429000"/>
            <a:ext cx="1219994" cy="794"/>
          </a:xfrm>
          <a:prstGeom prst="line">
            <a:avLst/>
          </a:prstGeom>
          <a:ln w="57150">
            <a:solidFill>
              <a:srgbClr val="C00000"/>
            </a:solidFill>
          </a:ln>
          <a:effectLst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5943600" y="3962400"/>
            <a:ext cx="990600" cy="381000"/>
          </a:xfrm>
          <a:prstGeom prst="line">
            <a:avLst/>
          </a:prstGeom>
          <a:ln w="57150">
            <a:solidFill>
              <a:srgbClr val="C000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rot="5400000" flipH="1" flipV="1">
            <a:off x="2971006" y="4420394"/>
            <a:ext cx="1588" cy="1588"/>
          </a:xfrm>
          <a:prstGeom prst="line">
            <a:avLst/>
          </a:prstGeom>
          <a:ln>
            <a:solidFill>
              <a:srgbClr val="C0000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rot="5400000">
            <a:off x="2782094" y="4609306"/>
            <a:ext cx="381000" cy="1588"/>
          </a:xfrm>
          <a:prstGeom prst="line">
            <a:avLst/>
          </a:prstGeom>
          <a:ln w="57150">
            <a:solidFill>
              <a:srgbClr val="C00000"/>
            </a:solidFill>
          </a:ln>
          <a:effectLst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rot="5400000">
            <a:off x="5753100" y="4533900"/>
            <a:ext cx="381000" cy="1588"/>
          </a:xfrm>
          <a:prstGeom prst="line">
            <a:avLst/>
          </a:prstGeom>
          <a:ln w="57150">
            <a:solidFill>
              <a:srgbClr val="C0000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V="1">
            <a:off x="2971800" y="4724400"/>
            <a:ext cx="2971800" cy="76200"/>
          </a:xfrm>
          <a:prstGeom prst="line">
            <a:avLst/>
          </a:prstGeom>
          <a:ln w="57150">
            <a:solidFill>
              <a:srgbClr val="C0000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rot="5400000">
            <a:off x="6667500" y="4152900"/>
            <a:ext cx="381000" cy="1588"/>
          </a:xfrm>
          <a:prstGeom prst="line">
            <a:avLst/>
          </a:prstGeom>
          <a:ln w="57150">
            <a:solidFill>
              <a:srgbClr val="C000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V="1">
            <a:off x="5791200" y="4343400"/>
            <a:ext cx="1066800" cy="381000"/>
          </a:xfrm>
          <a:prstGeom prst="line">
            <a:avLst/>
          </a:prstGeom>
          <a:ln w="57150">
            <a:solidFill>
              <a:srgbClr val="C0000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rot="5400000">
            <a:off x="3124200" y="3657600"/>
            <a:ext cx="1524000" cy="1588"/>
          </a:xfrm>
          <a:prstGeom prst="line">
            <a:avLst/>
          </a:prstGeom>
          <a:ln w="57150">
            <a:solidFill>
              <a:srgbClr val="C00000"/>
            </a:solidFill>
          </a:ln>
          <a:effectLst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rot="5400000">
            <a:off x="3925094" y="3618706"/>
            <a:ext cx="1447800" cy="1588"/>
          </a:xfrm>
          <a:prstGeom prst="line">
            <a:avLst/>
          </a:prstGeom>
          <a:ln w="57150">
            <a:solidFill>
              <a:srgbClr val="C000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Rectangle 78"/>
          <p:cNvSpPr/>
          <p:nvPr/>
        </p:nvSpPr>
        <p:spPr>
          <a:xfrm>
            <a:off x="4953000" y="3352800"/>
            <a:ext cx="533400" cy="533400"/>
          </a:xfrm>
          <a:prstGeom prst="rect">
            <a:avLst/>
          </a:prstGeom>
          <a:solidFill>
            <a:srgbClr val="92D050"/>
          </a:solidFill>
          <a:ln>
            <a:solidFill>
              <a:srgbClr val="C000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0" name="Rectangle 79"/>
          <p:cNvSpPr/>
          <p:nvPr/>
        </p:nvSpPr>
        <p:spPr>
          <a:xfrm>
            <a:off x="6096000" y="3276600"/>
            <a:ext cx="457200" cy="533400"/>
          </a:xfrm>
          <a:prstGeom prst="rect">
            <a:avLst/>
          </a:prstGeom>
          <a:solidFill>
            <a:srgbClr val="92D050"/>
          </a:solidFill>
          <a:ln>
            <a:solidFill>
              <a:srgbClr val="C000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Rectangle 80"/>
          <p:cNvSpPr/>
          <p:nvPr/>
        </p:nvSpPr>
        <p:spPr>
          <a:xfrm>
            <a:off x="3200400" y="3429000"/>
            <a:ext cx="533400" cy="533400"/>
          </a:xfrm>
          <a:prstGeom prst="rect">
            <a:avLst/>
          </a:prstGeom>
          <a:solidFill>
            <a:srgbClr val="92D050"/>
          </a:solidFill>
          <a:ln>
            <a:solidFill>
              <a:srgbClr val="C000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rgbClr val="FFC000"/>
                </a:solidFill>
              </a:ln>
            </a:endParaRPr>
          </a:p>
        </p:txBody>
      </p:sp>
      <p:sp>
        <p:nvSpPr>
          <p:cNvPr id="82" name="Flowchart: Data 81"/>
          <p:cNvSpPr/>
          <p:nvPr/>
        </p:nvSpPr>
        <p:spPr>
          <a:xfrm>
            <a:off x="3810000" y="4800600"/>
            <a:ext cx="838200" cy="304800"/>
          </a:xfrm>
          <a:prstGeom prst="flowChartInputOutput">
            <a:avLst/>
          </a:prstGeom>
          <a:solidFill>
            <a:srgbClr val="92D050"/>
          </a:solidFill>
          <a:ln>
            <a:solidFill>
              <a:srgbClr val="C0000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9" name="Straight Connector 88"/>
          <p:cNvCxnSpPr/>
          <p:nvPr/>
        </p:nvCxnSpPr>
        <p:spPr>
          <a:xfrm rot="5400000">
            <a:off x="3505994" y="3656806"/>
            <a:ext cx="1524000" cy="1588"/>
          </a:xfrm>
          <a:prstGeom prst="line">
            <a:avLst/>
          </a:prstGeom>
          <a:ln w="28575">
            <a:solidFill>
              <a:srgbClr val="C00000"/>
            </a:solidFill>
          </a:ln>
          <a:effectLst/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Oval 89"/>
          <p:cNvSpPr/>
          <p:nvPr/>
        </p:nvSpPr>
        <p:spPr>
          <a:xfrm>
            <a:off x="4114800" y="3581400"/>
            <a:ext cx="76200" cy="76200"/>
          </a:xfrm>
          <a:prstGeom prst="ellipse">
            <a:avLst/>
          </a:prstGeom>
          <a:solidFill>
            <a:srgbClr val="92D050"/>
          </a:solidFill>
          <a:ln>
            <a:solidFill>
              <a:srgbClr val="C000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" name="Oval 91"/>
          <p:cNvSpPr/>
          <p:nvPr/>
        </p:nvSpPr>
        <p:spPr>
          <a:xfrm>
            <a:off x="4343400" y="3581400"/>
            <a:ext cx="76200" cy="76200"/>
          </a:xfrm>
          <a:prstGeom prst="ellipse">
            <a:avLst/>
          </a:prstGeom>
          <a:solidFill>
            <a:srgbClr val="92D050"/>
          </a:solidFill>
          <a:ln>
            <a:solidFill>
              <a:srgbClr val="C000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2" name="Oval 31"/>
          <p:cNvSpPr/>
          <p:nvPr/>
        </p:nvSpPr>
        <p:spPr>
          <a:xfrm>
            <a:off x="381000" y="457200"/>
            <a:ext cx="8382000" cy="6096000"/>
          </a:xfrm>
          <a:prstGeom prst="ellipse">
            <a:avLst/>
          </a:prstGeom>
          <a:noFill/>
          <a:ln w="76200">
            <a:solidFill>
              <a:srgbClr val="00FF0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  <a:reflection blurRad="6350" stA="50000" endA="300" endPos="55000" dir="5400000" sy="-100000" algn="bl" rotWithShape="0"/>
            <a:softEdge rad="31750"/>
          </a:effectLst>
          <a:scene3d>
            <a:camera prst="perspectiveAbove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5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5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19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5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 animBg="1"/>
      <p:bldP spid="79" grpId="1" animBg="1"/>
      <p:bldP spid="80" grpId="0" animBg="1"/>
      <p:bldP spid="80" grpId="1" animBg="1"/>
      <p:bldP spid="81" grpId="0" animBg="1"/>
      <p:bldP spid="81" grpId="1" animBg="1"/>
      <p:bldP spid="82" grpId="0" animBg="1"/>
      <p:bldP spid="82" grpId="1" animBg="1"/>
      <p:bldP spid="90" grpId="0" animBg="1"/>
      <p:bldP spid="90" grpId="1" animBg="1"/>
      <p:bldP spid="92" grpId="0" animBg="1"/>
      <p:bldP spid="92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Doel-1612i3\Pictures\science-behind_human-body_575x473.png"/>
          <p:cNvPicPr>
            <a:picLocks noChangeAspect="1" noChangeArrowheads="1"/>
          </p:cNvPicPr>
          <p:nvPr/>
        </p:nvPicPr>
        <p:blipFill>
          <a:blip r:embed="rId2" cstate="print"/>
          <a:srcRect l="14062" t="13099" r="32813" b="10176"/>
          <a:stretch>
            <a:fillRect/>
          </a:stretch>
        </p:blipFill>
        <p:spPr bwMode="auto">
          <a:xfrm>
            <a:off x="1752600" y="0"/>
            <a:ext cx="5029200" cy="6248400"/>
          </a:xfrm>
          <a:prstGeom prst="rect">
            <a:avLst/>
          </a:prstGeom>
          <a:noFill/>
        </p:spPr>
      </p:pic>
      <p:sp>
        <p:nvSpPr>
          <p:cNvPr id="9" name="Rounded Rectangle 8"/>
          <p:cNvSpPr/>
          <p:nvPr/>
        </p:nvSpPr>
        <p:spPr>
          <a:xfrm>
            <a:off x="1295400" y="228600"/>
            <a:ext cx="2438400" cy="16764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1295400" y="2514600"/>
            <a:ext cx="1447800" cy="14478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6019800" y="0"/>
            <a:ext cx="1524000" cy="14478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6019800" y="0"/>
            <a:ext cx="1371600" cy="13716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6019800" y="0"/>
            <a:ext cx="1828800" cy="27432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533400" y="228600"/>
            <a:ext cx="2590800" cy="40386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ounded Rectangle 17"/>
          <p:cNvSpPr/>
          <p:nvPr/>
        </p:nvSpPr>
        <p:spPr>
          <a:xfrm>
            <a:off x="152400" y="152400"/>
            <a:ext cx="8839200" cy="6553200"/>
          </a:xfrm>
          <a:prstGeom prst="roundRect">
            <a:avLst/>
          </a:prstGeom>
          <a:noFill/>
          <a:ln>
            <a:solidFill>
              <a:srgbClr val="00FF0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bliqueTop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chemeClr val="tx1"/>
                </a:solidFill>
              </a:ln>
            </a:endParaRPr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rgbClr val="FFC000"/>
            </a:solidFill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endParaRPr lang="en-US" b="1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b="1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Notched Right Arrow 5"/>
          <p:cNvSpPr/>
          <p:nvPr/>
        </p:nvSpPr>
        <p:spPr>
          <a:xfrm>
            <a:off x="685800" y="3505200"/>
            <a:ext cx="381000" cy="228600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Notched Right Arrow 6"/>
          <p:cNvSpPr/>
          <p:nvPr/>
        </p:nvSpPr>
        <p:spPr>
          <a:xfrm>
            <a:off x="762000" y="2895600"/>
            <a:ext cx="381000" cy="228600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Notched Right Arrow 7"/>
          <p:cNvSpPr/>
          <p:nvPr/>
        </p:nvSpPr>
        <p:spPr>
          <a:xfrm>
            <a:off x="685800" y="4572000"/>
            <a:ext cx="381000" cy="228600"/>
          </a:xfrm>
          <a:prstGeom prst="notch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Bevel 8"/>
          <p:cNvSpPr/>
          <p:nvPr/>
        </p:nvSpPr>
        <p:spPr>
          <a:xfrm>
            <a:off x="228600" y="304800"/>
            <a:ext cx="8686800" cy="1600200"/>
          </a:xfrm>
          <a:prstGeom prst="bevel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  <a:reflection blurRad="6350" stA="50000" endA="300" endPos="90000" dist="50800" dir="5400000" sy="-100000" algn="bl" rotWithShape="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676400" y="533400"/>
            <a:ext cx="5638800" cy="1446550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r>
              <a:rPr lang="bn-BD" sz="8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8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0" y="1752600"/>
            <a:ext cx="8839200" cy="5105400"/>
          </a:xfr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Bevel 14"/>
          <p:cNvSpPr/>
          <p:nvPr/>
        </p:nvSpPr>
        <p:spPr>
          <a:xfrm>
            <a:off x="228600" y="2362200"/>
            <a:ext cx="8686800" cy="4114800"/>
          </a:xfrm>
          <a:prstGeom prst="bevel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152400" dist="317500" dir="5400000" sx="90000" sy="-19000" rotWithShape="0">
              <a:prstClr val="black">
                <a:alpha val="15000"/>
              </a:prstClr>
            </a:outerShdw>
            <a:reflection blurRad="6350" stA="50000" endA="300" endPos="90000" dist="50800" dir="5400000" sy="-100000" algn="bl" rotWithShape="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838200" y="2887682"/>
            <a:ext cx="7391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১। মানব কঙ্কালের বর্ণনা করতে পারবে।</a:t>
            </a:r>
          </a:p>
          <a:p>
            <a:r>
              <a:rPr lang="bn-BD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২।দৃড়টতা প্রদানে এবং চলনে কঙ্কালের ভূমিকা ব্যাখ্যা করতে পারবে।</a:t>
            </a:r>
          </a:p>
          <a:p>
            <a:r>
              <a:rPr lang="bn-BD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৩।মানব কঙ্কালের বিভিন্ন অংশের চত্র অঙ্কন করে চিহ্নত করতে পারবে।</a:t>
            </a:r>
          </a:p>
          <a:p>
            <a:endParaRPr lang="bn-BD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en-US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. Synovial Joints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38200" y="762000"/>
            <a:ext cx="7543800" cy="6412230"/>
          </a:xfrm>
          <a:prstGeom prst="rect">
            <a:avLst/>
          </a:prstGeom>
        </p:spPr>
      </p:pic>
      <p:pic>
        <p:nvPicPr>
          <p:cNvPr id="3" name="3. Synovial Joints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71742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5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2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1143000"/>
            <a:ext cx="6248400" cy="4267200"/>
          </a:xfrm>
          <a:ln w="76200"/>
          <a:effectLst>
            <a:glow rad="228600">
              <a:schemeClr val="accent2">
                <a:satMod val="175000"/>
                <a:alpha val="40000"/>
              </a:schemeClr>
            </a:glow>
            <a:innerShdw blurRad="63500" dist="50800" dir="2700000">
              <a:prstClr val="black">
                <a:alpha val="50000"/>
              </a:prstClr>
            </a:innerShdw>
          </a:effectLst>
          <a:scene3d>
            <a:camera prst="perspectiveRelaxedModerately"/>
            <a:lightRig rig="threePt" dir="t"/>
          </a:scene3d>
          <a:sp3d>
            <a:bevelT w="152400" h="50800" prst="softRound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bn-BD" dirty="0" smtClean="0">
                <a:ln w="3175">
                  <a:solidFill>
                    <a:schemeClr val="tx1"/>
                  </a:solidFill>
                </a:ln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১।করটি,</a:t>
            </a:r>
          </a:p>
          <a:p>
            <a:pPr>
              <a:buNone/>
            </a:pPr>
            <a:r>
              <a:rPr lang="bn-BD" dirty="0" smtClean="0">
                <a:ln w="3175">
                  <a:solidFill>
                    <a:schemeClr val="tx1"/>
                  </a:solidFill>
                </a:ln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২।পেকোটোরাল গার্ড </a:t>
            </a:r>
          </a:p>
          <a:p>
            <a:pPr>
              <a:buNone/>
            </a:pPr>
            <a:r>
              <a:rPr lang="bn-BD" dirty="0" smtClean="0">
                <a:ln w="3175">
                  <a:solidFill>
                    <a:schemeClr val="tx1"/>
                  </a:solidFill>
                </a:ln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৩।বক্ষ পিঞ্জর</a:t>
            </a:r>
          </a:p>
          <a:p>
            <a:pPr>
              <a:buNone/>
            </a:pPr>
            <a:r>
              <a:rPr lang="bn-BD" dirty="0" smtClean="0">
                <a:ln w="3175">
                  <a:solidFill>
                    <a:schemeClr val="tx1"/>
                  </a:solidFill>
                </a:ln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৪।</a:t>
            </a:r>
            <a:r>
              <a:rPr lang="bn-BD" dirty="0" smtClean="0">
                <a:ln w="28575">
                  <a:solidFill>
                    <a:schemeClr val="tx1"/>
                  </a:solidFill>
                </a:ln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মেরুদন্ড </a:t>
            </a:r>
          </a:p>
          <a:p>
            <a:pPr>
              <a:buNone/>
            </a:pPr>
            <a:r>
              <a:rPr lang="bn-BD" dirty="0" smtClean="0"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৫।হাত()কার্পাল()মেটাকার্পাল()ফেলাঞ্জেস</a:t>
            </a:r>
          </a:p>
          <a:p>
            <a:pPr>
              <a:buNone/>
            </a:pPr>
            <a:r>
              <a:rPr lang="bn-BD" dirty="0" smtClean="0"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৬।পা()প্যাটেলা()টার্সাল()ফেলাঞ্জেস </a:t>
            </a:r>
          </a:p>
          <a:p>
            <a:pPr>
              <a:buNone/>
            </a:pPr>
            <a:r>
              <a:rPr lang="bn-BD" dirty="0" smtClean="0"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৭।মেরুদন্ড।</a:t>
            </a:r>
            <a:endParaRPr lang="en-US" dirty="0" smtClean="0">
              <a:effectLst>
                <a:outerShdw blurRad="75057" dist="38100" dir="5400000" sy="-20000" rotWithShape="0">
                  <a:prstClr val="black">
                    <a:alpha val="25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Down Arrow Callout 17"/>
          <p:cNvSpPr/>
          <p:nvPr/>
        </p:nvSpPr>
        <p:spPr>
          <a:xfrm>
            <a:off x="228600" y="1676400"/>
            <a:ext cx="8915400" cy="1143000"/>
          </a:xfrm>
          <a:prstGeom prst="downArrowCallout">
            <a:avLst/>
          </a:prstGeom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BD" sz="4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গ্রুপ-১</a:t>
            </a:r>
            <a:endParaRPr lang="en-US" sz="4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28600" y="2971800"/>
            <a:ext cx="8686800" cy="914400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524000" y="3124200"/>
            <a:ext cx="55626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bn-BD" sz="40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কঙ্কালের ৫টি কাজ লেখ ।</a:t>
            </a:r>
            <a:endParaRPr lang="en-US" sz="40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28600" y="4343400"/>
            <a:ext cx="8686800" cy="838200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3581400" y="4419600"/>
            <a:ext cx="2057400" cy="707886"/>
          </a:xfrm>
          <a:prstGeom prst="rect">
            <a:avLst/>
          </a:prstGeom>
          <a:noFill/>
          <a:scene3d>
            <a:camera prst="orthographicFront"/>
            <a:lightRig rig="balanced" dir="t">
              <a:rot lat="0" lon="0" rev="2100000"/>
            </a:lightRig>
          </a:scene3d>
          <a:sp3d>
            <a:bevelT prst="angle"/>
          </a:sp3d>
        </p:spPr>
        <p:txBody>
          <a:bodyPr wrap="square" rtlCol="0">
            <a:spAutoFit/>
            <a:sp3d extrusionH="57150">
              <a:bevelT w="38100" h="38100" prst="angle"/>
            </a:sp3d>
          </a:bodyPr>
          <a:lstStyle/>
          <a:p>
            <a:r>
              <a:rPr lang="bn-BD" sz="4000" b="1" spc="300" dirty="0" smtClean="0">
                <a:ln w="11430" cmpd="sng">
                  <a:solidFill>
                    <a:srgbClr val="FFC000"/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reflection blurRad="6350" stA="60000" endA="900" endPos="60000" dist="60007" dir="5400000" sy="-100000" algn="bl" rotWithShape="0"/>
                </a:effectLst>
              </a:rPr>
              <a:t>গ্রুপ-২</a:t>
            </a:r>
            <a:endParaRPr lang="en-US" sz="2000" b="1" spc="300" dirty="0">
              <a:ln w="11430" cmpd="sng">
                <a:solidFill>
                  <a:srgbClr val="FFC000"/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  <a:reflection blurRad="6350" stA="60000" endA="900" endPos="60000" dist="60007" dir="5400000" sy="-100000" algn="bl" rotWithShape="0"/>
              </a:effectLst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304800" y="304800"/>
            <a:ext cx="8686800" cy="76200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133600" y="152400"/>
            <a:ext cx="5181600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bn-BD" sz="6600" b="1" dirty="0" smtClean="0">
                <a:ln/>
                <a:solidFill>
                  <a:schemeClr val="accent3"/>
                </a:solidFill>
              </a:rPr>
              <a:t>শ্রেণির কাজ</a:t>
            </a:r>
            <a:endParaRPr lang="en-US" sz="6600" b="1" dirty="0">
              <a:ln/>
              <a:solidFill>
                <a:schemeClr val="accent3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28600" y="5410200"/>
            <a:ext cx="8686800" cy="9906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/>
              <a:t>দৃঢ়তাপ্রদান এবং চলনে কঙ্কালের ৫ টি ভূমিকা লেখ।</a:t>
            </a:r>
            <a:endParaRPr lang="en-US" sz="3200" dirty="0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20" grpId="0" animBg="1"/>
      <p:bldP spid="21" grpId="0"/>
      <p:bldP spid="22" grpId="0" animBg="1"/>
      <p:bldP spid="26" grpId="0"/>
      <p:bldP spid="31" grpId="0" animBg="1"/>
      <p:bldP spid="33" grpId="0"/>
      <p:bldP spid="34" grpId="0" animBg="1"/>
      <p:bldP spid="34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owchart: Magnetic Disk 5"/>
          <p:cNvSpPr/>
          <p:nvPr/>
        </p:nvSpPr>
        <p:spPr>
          <a:xfrm>
            <a:off x="762000" y="304800"/>
            <a:ext cx="7924800" cy="5029200"/>
          </a:xfrm>
          <a:prstGeom prst="flowChartMagneticDisk">
            <a:avLst/>
          </a:prstGeom>
          <a:blipFill>
            <a:blip r:embed="rId2" cstate="print"/>
            <a:tile tx="0" ty="0" sx="100000" sy="100000" flip="none" algn="tl"/>
          </a:blipFill>
          <a:effectLst>
            <a:glow rad="228600">
              <a:schemeClr val="accent2">
                <a:satMod val="175000"/>
                <a:alpha val="40000"/>
              </a:schemeClr>
            </a:glow>
            <a:reflection blurRad="6350" stA="50000" endA="300" endPos="90000" dist="50800" dir="5400000" sy="-100000" algn="bl" rotWithShape="0"/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effectLst>
                <a:reflection blurRad="6350" stA="55000" endA="50" endPos="85000" dist="60007" dir="5400000" sy="-100000" algn="bl" rotWithShape="0"/>
              </a:effectLst>
            </a:endParaRPr>
          </a:p>
        </p:txBody>
      </p:sp>
      <p:sp>
        <p:nvSpPr>
          <p:cNvPr id="8" name="Oval 7"/>
          <p:cNvSpPr/>
          <p:nvPr/>
        </p:nvSpPr>
        <p:spPr>
          <a:xfrm>
            <a:off x="1066800" y="533400"/>
            <a:ext cx="7162800" cy="1066800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lowchart: Process 12"/>
          <p:cNvSpPr/>
          <p:nvPr/>
        </p:nvSpPr>
        <p:spPr>
          <a:xfrm>
            <a:off x="838200" y="1981200"/>
            <a:ext cx="7696200" cy="2743200"/>
          </a:xfrm>
          <a:prstGeom prst="flowChartProces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048000" y="457200"/>
            <a:ext cx="5181600" cy="1107996"/>
          </a:xfrm>
          <a:prstGeom prst="rect">
            <a:avLst/>
          </a:prstGeom>
          <a:noFill/>
          <a:effectLst>
            <a:glow rad="63500">
              <a:schemeClr val="accent2">
                <a:satMod val="175000"/>
                <a:alpha val="40000"/>
              </a:schemeClr>
            </a:glow>
            <a:reflection blurRad="6350" stA="50000" endA="300" endPos="900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3600000"/>
            </a:lightRig>
          </a:scene3d>
          <a:sp3d>
            <a:bevelT prst="angle"/>
          </a:sp3d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মূল্যায়ন</a:t>
            </a:r>
            <a:endParaRPr lang="en-US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8" name="Flowchart: Alternate Process 17"/>
          <p:cNvSpPr/>
          <p:nvPr/>
        </p:nvSpPr>
        <p:spPr>
          <a:xfrm>
            <a:off x="838200" y="1981200"/>
            <a:ext cx="7772400" cy="609600"/>
          </a:xfrm>
          <a:prstGeom prst="flowChartAlternateProcess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ounded Rectangle 20"/>
          <p:cNvSpPr/>
          <p:nvPr/>
        </p:nvSpPr>
        <p:spPr>
          <a:xfrm>
            <a:off x="838200" y="2667000"/>
            <a:ext cx="7696200" cy="609600"/>
          </a:xfrm>
          <a:prstGeom prst="round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ounded Rectangle 21"/>
          <p:cNvSpPr/>
          <p:nvPr/>
        </p:nvSpPr>
        <p:spPr>
          <a:xfrm>
            <a:off x="838200" y="3352800"/>
            <a:ext cx="7696200" cy="685800"/>
          </a:xfrm>
          <a:prstGeom prst="round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Flowchart: Alternate Process 22"/>
          <p:cNvSpPr/>
          <p:nvPr/>
        </p:nvSpPr>
        <p:spPr>
          <a:xfrm>
            <a:off x="1143000" y="4191000"/>
            <a:ext cx="7315200" cy="609600"/>
          </a:xfrm>
          <a:prstGeom prst="flowChartAlternateProcess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381000" y="2057400"/>
            <a:ext cx="7924800" cy="523220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bn-BD" sz="28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       </a:t>
            </a:r>
            <a:r>
              <a:rPr lang="bn-BD" sz="20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মানব কঙ্কালে মোট কয়টি অস্থি আছে?</a:t>
            </a:r>
            <a:endParaRPr lang="en-US" sz="20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38200" y="2743200"/>
            <a:ext cx="8305800" cy="400110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bn-BD" sz="2000" b="1" dirty="0" smtClean="0">
                <a:ln/>
                <a:solidFill>
                  <a:schemeClr val="accent3"/>
                </a:solidFill>
              </a:rPr>
              <a:t>       মানব দেহের কঙ্কাল তন্ত্রকে প্রধাবত কয় ভাগে ভাগ করা যায়?</a:t>
            </a:r>
            <a:endParaRPr lang="en-US" sz="2000" b="1" dirty="0">
              <a:ln/>
              <a:solidFill>
                <a:schemeClr val="accent3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14400" y="3429000"/>
            <a:ext cx="6934200" cy="400110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bn-BD" sz="20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     কোন সন্ধিতে সইনোভিয়াল ঝিল্লী থাকে?</a:t>
            </a:r>
            <a:endParaRPr lang="en-US" sz="2000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143000" y="4267200"/>
            <a:ext cx="6858000" cy="40011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sz="2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হাতের কনুই-তে কোনোধরনের সন্ধি থাকে?</a:t>
            </a:r>
            <a:endParaRPr lang="en-US" sz="2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9" name="5-Point Star 28"/>
          <p:cNvSpPr/>
          <p:nvPr/>
        </p:nvSpPr>
        <p:spPr>
          <a:xfrm>
            <a:off x="914400" y="2133600"/>
            <a:ext cx="381000" cy="3048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5-Point Star 29"/>
          <p:cNvSpPr/>
          <p:nvPr/>
        </p:nvSpPr>
        <p:spPr>
          <a:xfrm>
            <a:off x="914400" y="2743200"/>
            <a:ext cx="381000" cy="3048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5-Point Star 30"/>
          <p:cNvSpPr/>
          <p:nvPr/>
        </p:nvSpPr>
        <p:spPr>
          <a:xfrm>
            <a:off x="914400" y="3505200"/>
            <a:ext cx="381000" cy="3048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5-Point Star 31"/>
          <p:cNvSpPr/>
          <p:nvPr/>
        </p:nvSpPr>
        <p:spPr>
          <a:xfrm>
            <a:off x="1143000" y="4267200"/>
            <a:ext cx="381000" cy="30480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6" grpId="0"/>
      <p:bldP spid="18" grpId="0" animBg="1"/>
      <p:bldP spid="21" grpId="0" animBg="1"/>
      <p:bldP spid="22" grpId="0" animBg="1"/>
      <p:bldP spid="23" grpId="0" animBg="1"/>
      <p:bldP spid="24" grpId="0"/>
      <p:bldP spid="26" grpId="0"/>
      <p:bldP spid="27" grpId="0"/>
      <p:bldP spid="28" grpId="0"/>
      <p:bldP spid="29" grpId="0" animBg="1"/>
      <p:bldP spid="30" grpId="0" animBg="1"/>
      <p:bldP spid="31" grpId="0" animBg="1"/>
      <p:bldP spid="3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43000" y="1828800"/>
            <a:ext cx="6934200" cy="1828800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  <a:reflection blurRad="6350" stA="50000" endA="295" endPos="92000" dist="101600" dir="5400000" sy="-100000" algn="bl" rotWithShape="0"/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Isosceles Triangle 5"/>
          <p:cNvSpPr/>
          <p:nvPr/>
        </p:nvSpPr>
        <p:spPr>
          <a:xfrm>
            <a:off x="762000" y="381000"/>
            <a:ext cx="7620000" cy="1600200"/>
          </a:xfrm>
          <a:prstGeom prst="triangle">
            <a:avLst>
              <a:gd name="adj" fmla="val 49077"/>
            </a:avLst>
          </a:prstGeom>
          <a:blipFill>
            <a:blip r:embed="rId2" cstate="print"/>
            <a:tile tx="0" ty="0" sx="100000" sy="100000" flip="none" algn="tl"/>
          </a:blipFill>
          <a:effectLst>
            <a:glow rad="228600">
              <a:schemeClr val="accent5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  <a:reflection blurRad="6350" stA="50000" endA="295" endPos="92000" dist="101600" dir="5400000" sy="-100000" algn="bl" rotWithShape="0"/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990600" y="3733800"/>
            <a:ext cx="7238999" cy="381000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  <a:reflection blurRad="6350" stA="50000" endA="295" endPos="92000" dist="101600" dir="5400000" sy="-100000" algn="bl" rotWithShape="0"/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lowchart: Process 9"/>
          <p:cNvSpPr/>
          <p:nvPr/>
        </p:nvSpPr>
        <p:spPr>
          <a:xfrm>
            <a:off x="4114800" y="2133600"/>
            <a:ext cx="1066800" cy="1447800"/>
          </a:xfrm>
          <a:prstGeom prst="flowChartProcess">
            <a:avLst/>
          </a:prstGeom>
          <a:blipFill>
            <a:blip r:embed="rId3" cstate="print"/>
            <a:tile tx="0" ty="0" sx="100000" sy="100000" flip="none" algn="tl"/>
          </a:blipFill>
          <a:effectLst>
            <a:innerShdw blurRad="63500" dist="50800" dir="13500000">
              <a:prstClr val="black">
                <a:alpha val="50000"/>
              </a:prstClr>
            </a:innerShdw>
            <a:reflection blurRad="6350" stA="50000" endA="295" endPos="92000" dist="101600" dir="5400000" sy="-100000" algn="bl" rotWithShape="0"/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066800" y="2133600"/>
            <a:ext cx="2971800" cy="1446550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  <a:reflection blurRad="6350" stA="50000" endA="295" endPos="92000" dist="1016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bn-BD" sz="8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বাড়ির </a:t>
            </a:r>
            <a:endParaRPr lang="en-US" sz="88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334000" y="2133600"/>
            <a:ext cx="2819400" cy="1446550"/>
          </a:xfrm>
          <a:prstGeom prst="rect">
            <a:avLst/>
          </a:prstGeom>
          <a:ln>
            <a:solidFill>
              <a:srgbClr val="00B0F0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  <a:reflection blurRad="6350" stA="50000" endA="295" endPos="92000" dist="101600" dir="5400000" sy="-100000" algn="bl" rotWithShape="0"/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bn-BD" sz="8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কাজ</a:t>
            </a:r>
            <a:endParaRPr lang="en-US" sz="88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1" name="Flowchart: Process 20"/>
          <p:cNvSpPr/>
          <p:nvPr/>
        </p:nvSpPr>
        <p:spPr>
          <a:xfrm>
            <a:off x="4038600" y="2133600"/>
            <a:ext cx="533400" cy="1447800"/>
          </a:xfrm>
          <a:prstGeom prst="flowChartProcess">
            <a:avLst/>
          </a:prstGeom>
          <a:noFill/>
          <a:effectLst>
            <a:innerShdw blurRad="63500" dist="50800" dir="13500000">
              <a:prstClr val="black">
                <a:alpha val="50000"/>
              </a:prstClr>
            </a:innerShdw>
            <a:reflection blurRad="6350" stA="50000" endA="295" endPos="920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Flowchart: Magnetic Disk 13"/>
          <p:cNvSpPr/>
          <p:nvPr/>
        </p:nvSpPr>
        <p:spPr>
          <a:xfrm>
            <a:off x="990600" y="5181600"/>
            <a:ext cx="7315200" cy="1524000"/>
          </a:xfrm>
          <a:prstGeom prst="flowChartMagneticDisk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/>
          <p:cNvSpPr/>
          <p:nvPr/>
        </p:nvSpPr>
        <p:spPr>
          <a:xfrm>
            <a:off x="1295400" y="5334000"/>
            <a:ext cx="6781800" cy="228600"/>
          </a:xfrm>
          <a:prstGeom prst="ellipse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Bevel 15"/>
          <p:cNvSpPr/>
          <p:nvPr/>
        </p:nvSpPr>
        <p:spPr>
          <a:xfrm>
            <a:off x="1219200" y="5791200"/>
            <a:ext cx="6934200" cy="533400"/>
          </a:xfrm>
          <a:prstGeom prst="bevel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  <a:reflection blurRad="6350" stA="50000" endA="300" endPos="90000" dir="5400000" sy="-100000" algn="bl" rotWithShape="0"/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95400" y="5791200"/>
            <a:ext cx="678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n>
                  <a:solidFill>
                    <a:srgbClr val="FF0000"/>
                  </a:solidFill>
                </a:ln>
                <a:latin typeface="NikoshBAN" pitchFamily="2" charset="0"/>
                <a:cs typeface="NikoshBAN" pitchFamily="2" charset="0"/>
              </a:rPr>
              <a:t>দৃঢ়তা প্রদান এবং চলনে কঙ্কালের ভূমিকা ব্যাখ্যা কর।</a:t>
            </a:r>
            <a:endParaRPr lang="en-US" sz="3200" dirty="0">
              <a:ln>
                <a:solidFill>
                  <a:srgbClr val="FF0000"/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8" grpId="0" animBg="1"/>
      <p:bldP spid="19" grpId="0" animBg="1"/>
      <p:bldP spid="14" grpId="0" animBg="1"/>
      <p:bldP spid="15" grpId="0" animBg="1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32-Point Star 7"/>
          <p:cNvSpPr/>
          <p:nvPr/>
        </p:nvSpPr>
        <p:spPr>
          <a:xfrm>
            <a:off x="152400" y="0"/>
            <a:ext cx="8610600" cy="5029200"/>
          </a:xfrm>
          <a:prstGeom prst="star32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  <a:innerShdw blurRad="114300">
              <a:prstClr val="black"/>
            </a:innerShdw>
            <a:reflection blurRad="6350" stA="50000" endA="295" endPos="92000" dist="101600" dir="5400000" sy="-100000" algn="bl" rotWithShape="0"/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ngle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1600200" y="1066800"/>
            <a:ext cx="5715000" cy="2667000"/>
          </a:xfrm>
          <a:prstGeom prst="ellipse">
            <a:avLst/>
          </a:prstGeom>
          <a:blipFill>
            <a:blip r:embed="rId2" cstate="print"/>
            <a:tile tx="0" ty="0" sx="100000" sy="100000" flip="none" algn="tl"/>
          </a:blipFill>
          <a:effectLst>
            <a:glow rad="2286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sp3d extrusionH="57150">
              <a:bevelT w="50800" h="38100" prst="riblet"/>
            </a:sp3d>
          </a:bodyPr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286000" y="1295400"/>
            <a:ext cx="4343400" cy="2215991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  <a:reflection blurRad="6350" stA="50000" endA="300" endPos="90000" dir="5400000" sy="-100000" algn="bl" rotWithShape="0"/>
          </a:effectLst>
          <a:scene3d>
            <a:camera prst="orthographicFront"/>
            <a:lightRig rig="glow" dir="tl">
              <a:rot lat="0" lon="0" rev="5400000"/>
            </a:lightRig>
          </a:scene3d>
          <a:sp3d>
            <a:bevelT w="114300" prst="artDeco"/>
          </a:sp3d>
        </p:spPr>
        <p:txBody>
          <a:bodyPr wrap="square" rtlCol="0">
            <a:spAutoFit/>
            <a:sp3d extrusionH="57150" contourW="12700">
              <a:bevelT w="25400" h="25400" prst="artDeco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bn-BD" sz="13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38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1545</TotalTime>
  <Words>165</Words>
  <Application>Microsoft Office PowerPoint</Application>
  <PresentationFormat>On-screen Show (4:3)</PresentationFormat>
  <Paragraphs>39</Paragraphs>
  <Slides>11</Slides>
  <Notes>2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স্বাগতম</vt:lpstr>
      <vt:lpstr>পরিচিতি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সাগতম</dc:title>
  <dc:creator>Doel-1612i3</dc:creator>
  <cp:lastModifiedBy>Doel-1612i3</cp:lastModifiedBy>
  <cp:revision>71</cp:revision>
  <dcterms:created xsi:type="dcterms:W3CDTF">2006-08-16T00:00:00Z</dcterms:created>
  <dcterms:modified xsi:type="dcterms:W3CDTF">2014-02-05T16:07:27Z</dcterms:modified>
</cp:coreProperties>
</file>